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</p:sldMasterIdLst>
  <p:sldIdLst>
    <p:sldId id="256" r:id="rId13"/>
    <p:sldId id="279" r:id="rId14"/>
    <p:sldId id="258" r:id="rId15"/>
    <p:sldId id="260" r:id="rId16"/>
    <p:sldId id="261" r:id="rId17"/>
    <p:sldId id="262" r:id="rId18"/>
    <p:sldId id="263" r:id="rId19"/>
    <p:sldId id="271" r:id="rId20"/>
    <p:sldId id="272" r:id="rId21"/>
    <p:sldId id="273" r:id="rId22"/>
    <p:sldId id="265" r:id="rId23"/>
    <p:sldId id="270" r:id="rId24"/>
    <p:sldId id="269" r:id="rId25"/>
    <p:sldId id="266" r:id="rId26"/>
    <p:sldId id="267" r:id="rId27"/>
    <p:sldId id="278" r:id="rId28"/>
    <p:sldId id="274" r:id="rId29"/>
    <p:sldId id="275" r:id="rId30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Chalkboard" charset="0"/>
        <a:ea typeface="ヒラギノ角ゴ ProN W3" charset="0"/>
        <a:cs typeface="ヒラギノ角ゴ ProN W3" charset="0"/>
        <a:sym typeface="Chalkboard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Chalkboard" charset="0"/>
        <a:ea typeface="ヒラギノ角ゴ ProN W3" charset="0"/>
        <a:cs typeface="ヒラギノ角ゴ ProN W3" charset="0"/>
        <a:sym typeface="Chalkboard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Chalkboard" charset="0"/>
        <a:ea typeface="ヒラギノ角ゴ ProN W3" charset="0"/>
        <a:cs typeface="ヒラギノ角ゴ ProN W3" charset="0"/>
        <a:sym typeface="Chalkboard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Chalkboard" charset="0"/>
        <a:ea typeface="ヒラギノ角ゴ ProN W3" charset="0"/>
        <a:cs typeface="ヒラギノ角ゴ ProN W3" charset="0"/>
        <a:sym typeface="Chalkboard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Chalkboard" charset="0"/>
        <a:ea typeface="ヒラギノ角ゴ ProN W3" charset="0"/>
        <a:cs typeface="ヒラギノ角ゴ ProN W3" charset="0"/>
        <a:sym typeface="Chalkboard" charset="0"/>
      </a:defRPr>
    </a:lvl5pPr>
    <a:lvl6pPr marL="2286000" algn="l" defTabSz="914400" rtl="0" eaLnBrk="1" latinLnBrk="0" hangingPunct="1">
      <a:defRPr sz="4200" kern="1200">
        <a:solidFill>
          <a:srgbClr val="FFFFFF"/>
        </a:solidFill>
        <a:latin typeface="Chalkboard" charset="0"/>
        <a:ea typeface="ヒラギノ角ゴ ProN W3" charset="0"/>
        <a:cs typeface="ヒラギノ角ゴ ProN W3" charset="0"/>
        <a:sym typeface="Chalkboard" charset="0"/>
      </a:defRPr>
    </a:lvl6pPr>
    <a:lvl7pPr marL="2743200" algn="l" defTabSz="914400" rtl="0" eaLnBrk="1" latinLnBrk="0" hangingPunct="1">
      <a:defRPr sz="4200" kern="1200">
        <a:solidFill>
          <a:srgbClr val="FFFFFF"/>
        </a:solidFill>
        <a:latin typeface="Chalkboard" charset="0"/>
        <a:ea typeface="ヒラギノ角ゴ ProN W3" charset="0"/>
        <a:cs typeface="ヒラギノ角ゴ ProN W3" charset="0"/>
        <a:sym typeface="Chalkboard" charset="0"/>
      </a:defRPr>
    </a:lvl7pPr>
    <a:lvl8pPr marL="3200400" algn="l" defTabSz="914400" rtl="0" eaLnBrk="1" latinLnBrk="0" hangingPunct="1">
      <a:defRPr sz="4200" kern="1200">
        <a:solidFill>
          <a:srgbClr val="FFFFFF"/>
        </a:solidFill>
        <a:latin typeface="Chalkboard" charset="0"/>
        <a:ea typeface="ヒラギノ角ゴ ProN W3" charset="0"/>
        <a:cs typeface="ヒラギノ角ゴ ProN W3" charset="0"/>
        <a:sym typeface="Chalkboard" charset="0"/>
      </a:defRPr>
    </a:lvl8pPr>
    <a:lvl9pPr marL="3657600" algn="l" defTabSz="914400" rtl="0" eaLnBrk="1" latinLnBrk="0" hangingPunct="1">
      <a:defRPr sz="4200" kern="1200">
        <a:solidFill>
          <a:srgbClr val="FFFFFF"/>
        </a:solidFill>
        <a:latin typeface="Chalkboard" charset="0"/>
        <a:ea typeface="ヒラギノ角ゴ ProN W3" charset="0"/>
        <a:cs typeface="ヒラギノ角ゴ ProN W3" charset="0"/>
        <a:sym typeface="Chalkboard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224" y="18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3136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9100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8318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9731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6554375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946400"/>
            <a:ext cx="247650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98900" y="2946400"/>
            <a:ext cx="247650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425587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33599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25525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932384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958745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8706629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11064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65400"/>
            <a:ext cx="2616200" cy="410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65400"/>
            <a:ext cx="7696200" cy="4102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7733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3200"/>
            <a:ext cx="261620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3200"/>
            <a:ext cx="769620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82951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54730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11721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22258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7300" y="2946400"/>
            <a:ext cx="198755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47250" y="2946400"/>
            <a:ext cx="198755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53826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54183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67915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805542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9847584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46583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57943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413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3200"/>
            <a:ext cx="261620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3200"/>
            <a:ext cx="769620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35990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824967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93265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9260531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066800"/>
            <a:ext cx="5156200" cy="762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066800"/>
            <a:ext cx="5156200" cy="762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67969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77245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36746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170464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554544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03882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9483642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3616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2962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296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8069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14637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946400"/>
            <a:ext cx="515620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946400"/>
            <a:ext cx="515620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9846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1634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7535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702732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634975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0703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264957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1444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3200"/>
            <a:ext cx="261620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3200"/>
            <a:ext cx="769620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3236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1909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3905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145491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1879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4169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5886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8517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45493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29727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37424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90896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918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918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999987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39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3429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685907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5496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8486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2649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207000"/>
            <a:ext cx="5156200" cy="146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207000"/>
            <a:ext cx="5156200" cy="146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5928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747843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716054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0866244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0913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55525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39799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29323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114735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6900" y="4940300"/>
            <a:ext cx="294005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9350" y="4940300"/>
            <a:ext cx="294005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120323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2618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10884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6180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434863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778933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4876822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7522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21275" y="1790700"/>
            <a:ext cx="1508125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6900" y="1790700"/>
            <a:ext cx="437197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0298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165526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62811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1361043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5068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98505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01641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43704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677726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9571594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922791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53510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03200"/>
            <a:ext cx="2925762" cy="850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03200"/>
            <a:ext cx="8624888" cy="8509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29529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9480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696351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82820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68712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18759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888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78509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1688412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5097839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36779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662309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79568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82222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1579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6157285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654819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946400"/>
            <a:ext cx="247650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98900" y="2946400"/>
            <a:ext cx="247650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55805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74496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80046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956009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6226049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6807953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5378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3200"/>
            <a:ext cx="261620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3200"/>
            <a:ext cx="769620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3776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511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016291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32563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592930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946400"/>
            <a:ext cx="515620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946400"/>
            <a:ext cx="5156200" cy="574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747714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14515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65684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217547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6568557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9136220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66766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3200"/>
            <a:ext cx="2616200" cy="848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3200"/>
            <a:ext cx="7696200" cy="848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7287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207000"/>
            <a:ext cx="10464800" cy="14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text styles</a:t>
            </a:r>
          </a:p>
          <a:p>
            <a:pPr lvl="1"/>
            <a:r>
              <a:rPr lang="en-US" smtClean="0">
                <a:sym typeface="Chalkboard" charset="0"/>
              </a:rPr>
              <a:t>Second level</a:t>
            </a:r>
          </a:p>
          <a:p>
            <a:pPr lvl="2"/>
            <a:r>
              <a:rPr lang="en-US" smtClean="0">
                <a:sym typeface="Chalkboard" charset="0"/>
              </a:rPr>
              <a:t>Third level</a:t>
            </a:r>
          </a:p>
          <a:p>
            <a:pPr lvl="3"/>
            <a:r>
              <a:rPr lang="en-US" smtClean="0">
                <a:sym typeface="Chalkboard" charset="0"/>
              </a:rPr>
              <a:t>Fourth level</a:t>
            </a:r>
          </a:p>
          <a:p>
            <a:pPr lvl="4"/>
            <a:r>
              <a:rPr lang="en-US" smtClean="0">
                <a:sym typeface="Chalkboard" charset="0"/>
              </a:rPr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65400"/>
            <a:ext cx="104648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3200"/>
            <a:ext cx="104648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946400"/>
            <a:ext cx="5105400" cy="57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text styles</a:t>
            </a:r>
          </a:p>
          <a:p>
            <a:pPr lvl="1"/>
            <a:r>
              <a:rPr lang="en-US" smtClean="0">
                <a:sym typeface="Chalkboard" charset="0"/>
              </a:rPr>
              <a:t>Second level</a:t>
            </a:r>
          </a:p>
          <a:p>
            <a:pPr lvl="2"/>
            <a:r>
              <a:rPr lang="en-US" smtClean="0">
                <a:sym typeface="Chalkboard" charset="0"/>
              </a:rPr>
              <a:t>Third level</a:t>
            </a:r>
          </a:p>
          <a:p>
            <a:pPr lvl="3"/>
            <a:r>
              <a:rPr lang="en-US" smtClean="0">
                <a:sym typeface="Chalkboard" charset="0"/>
              </a:rPr>
              <a:t>Fourth level</a:t>
            </a:r>
          </a:p>
          <a:p>
            <a:pPr lvl="4"/>
            <a:r>
              <a:rPr lang="en-US" smtClean="0">
                <a:sym typeface="Chalkboard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8128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3589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8923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24638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30480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35052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39624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44196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48768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3200"/>
            <a:ext cx="104648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7300" y="2946400"/>
            <a:ext cx="4127500" cy="57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text styles</a:t>
            </a:r>
          </a:p>
          <a:p>
            <a:pPr lvl="1"/>
            <a:r>
              <a:rPr lang="en-US" smtClean="0">
                <a:sym typeface="Chalkboard" charset="0"/>
              </a:rPr>
              <a:t>Second level</a:t>
            </a:r>
          </a:p>
          <a:p>
            <a:pPr lvl="2"/>
            <a:r>
              <a:rPr lang="en-US" smtClean="0">
                <a:sym typeface="Chalkboard" charset="0"/>
              </a:rPr>
              <a:t>Third level</a:t>
            </a:r>
          </a:p>
          <a:p>
            <a:pPr lvl="3"/>
            <a:r>
              <a:rPr lang="en-US" smtClean="0">
                <a:sym typeface="Chalkboard" charset="0"/>
              </a:rPr>
              <a:t>Fourth level</a:t>
            </a:r>
          </a:p>
          <a:p>
            <a:pPr lvl="4"/>
            <a:r>
              <a:rPr lang="en-US" smtClean="0">
                <a:sym typeface="Chalkboard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8128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3589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8923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24638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30480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35052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39624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44196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48768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066800"/>
            <a:ext cx="10464800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text styles</a:t>
            </a:r>
          </a:p>
          <a:p>
            <a:pPr lvl="1"/>
            <a:r>
              <a:rPr lang="en-US" smtClean="0">
                <a:sym typeface="Chalkboard" charset="0"/>
              </a:rPr>
              <a:t>Second level</a:t>
            </a:r>
          </a:p>
          <a:p>
            <a:pPr lvl="2"/>
            <a:r>
              <a:rPr lang="en-US" smtClean="0">
                <a:sym typeface="Chalkboard" charset="0"/>
              </a:rPr>
              <a:t>Third level</a:t>
            </a:r>
          </a:p>
          <a:p>
            <a:pPr lvl="3"/>
            <a:r>
              <a:rPr lang="en-US" smtClean="0">
                <a:sym typeface="Chalkboard" charset="0"/>
              </a:rPr>
              <a:t>Fourth level</a:t>
            </a:r>
          </a:p>
          <a:p>
            <a:pPr lvl="4"/>
            <a:r>
              <a:rPr lang="en-US" smtClean="0">
                <a:sym typeface="Chalkboard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841375" indent="-434975" algn="l" rtl="0" eaLnBrk="0" fontAlgn="base" hangingPunct="0">
        <a:spcBef>
          <a:spcPts val="6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387475" indent="-434975" algn="l" rtl="0" eaLnBrk="0" fontAlgn="base" hangingPunct="0">
        <a:spcBef>
          <a:spcPts val="6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920875" indent="-434975" algn="l" rtl="0" eaLnBrk="0" fontAlgn="base" hangingPunct="0">
        <a:spcBef>
          <a:spcPts val="6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2492375" indent="-434975" algn="l" rtl="0" eaLnBrk="0" fontAlgn="base" hangingPunct="0">
        <a:spcBef>
          <a:spcPts val="6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3076575" indent="-434975" algn="l" rtl="0" eaLnBrk="0" fontAlgn="base" hangingPunct="0">
        <a:spcBef>
          <a:spcPts val="6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3533775" indent="-434975" algn="l" rtl="0" fontAlgn="base">
        <a:spcBef>
          <a:spcPts val="6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3990975" indent="-434975" algn="l" rtl="0" fontAlgn="base">
        <a:spcBef>
          <a:spcPts val="6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4448175" indent="-434975" algn="l" rtl="0" fontAlgn="base">
        <a:spcBef>
          <a:spcPts val="6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4905375" indent="-434975" algn="l" rtl="0" fontAlgn="base">
        <a:spcBef>
          <a:spcPts val="6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3200"/>
            <a:ext cx="104648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946400"/>
            <a:ext cx="10464800" cy="57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text styles</a:t>
            </a:r>
          </a:p>
          <a:p>
            <a:pPr lvl="1"/>
            <a:r>
              <a:rPr lang="en-US" smtClean="0">
                <a:sym typeface="Chalkboard" charset="0"/>
              </a:rPr>
              <a:t>Second level</a:t>
            </a:r>
          </a:p>
          <a:p>
            <a:pPr lvl="2"/>
            <a:r>
              <a:rPr lang="en-US" smtClean="0">
                <a:sym typeface="Chalkboard" charset="0"/>
              </a:rPr>
              <a:t>Third level</a:t>
            </a:r>
          </a:p>
          <a:p>
            <a:pPr lvl="3"/>
            <a:r>
              <a:rPr lang="en-US" smtClean="0">
                <a:sym typeface="Chalkboard" charset="0"/>
              </a:rPr>
              <a:t>Fourth level</a:t>
            </a:r>
          </a:p>
          <a:p>
            <a:pPr lvl="4"/>
            <a:r>
              <a:rPr lang="en-US" smtClean="0">
                <a:sym typeface="Chalkboard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8413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3874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9208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24923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30765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35337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39909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44481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49053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3606800"/>
            <a:ext cx="104648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4940300"/>
            <a:ext cx="60325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text styles</a:t>
            </a:r>
          </a:p>
          <a:p>
            <a:pPr lvl="1"/>
            <a:r>
              <a:rPr lang="en-US" smtClean="0">
                <a:sym typeface="Chalkboard" charset="0"/>
              </a:rPr>
              <a:t>Second level</a:t>
            </a:r>
          </a:p>
          <a:p>
            <a:pPr lvl="2"/>
            <a:r>
              <a:rPr lang="en-US" smtClean="0">
                <a:sym typeface="Chalkboard" charset="0"/>
              </a:rPr>
              <a:t>Third level</a:t>
            </a:r>
          </a:p>
          <a:p>
            <a:pPr lvl="3"/>
            <a:r>
              <a:rPr lang="en-US" smtClean="0">
                <a:sym typeface="Chalkboard" charset="0"/>
              </a:rPr>
              <a:t>Fourth level</a:t>
            </a:r>
          </a:p>
          <a:p>
            <a:pPr lvl="4"/>
            <a:r>
              <a:rPr lang="en-US" smtClean="0">
                <a:sym typeface="Chalkboard" charset="0"/>
              </a:rPr>
              <a:t>Fifth level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1790700"/>
            <a:ext cx="60325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3200"/>
            <a:ext cx="104648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8921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4382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9716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25431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31273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35845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40417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44989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49561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8921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4382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9716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25431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3127375" indent="-434975" algn="l" rtl="0" eaLnBrk="0" fontAlgn="base" hangingPunct="0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35845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40417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44989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4956175" indent="-434975" algn="l" rtl="0" fontAlgn="base">
        <a:spcBef>
          <a:spcPts val="3000"/>
        </a:spcBef>
        <a:spcAft>
          <a:spcPct val="0"/>
        </a:spcAft>
        <a:buSzPct val="6600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3200"/>
            <a:ext cx="104648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946400"/>
            <a:ext cx="5105400" cy="57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text styles</a:t>
            </a:r>
          </a:p>
          <a:p>
            <a:pPr lvl="1"/>
            <a:r>
              <a:rPr lang="en-US" smtClean="0">
                <a:sym typeface="Chalkboard" charset="0"/>
              </a:rPr>
              <a:t>Second level</a:t>
            </a:r>
          </a:p>
          <a:p>
            <a:pPr lvl="2"/>
            <a:r>
              <a:rPr lang="en-US" smtClean="0">
                <a:sym typeface="Chalkboard" charset="0"/>
              </a:rPr>
              <a:t>Third level</a:t>
            </a:r>
          </a:p>
          <a:p>
            <a:pPr lvl="3"/>
            <a:r>
              <a:rPr lang="en-US" smtClean="0">
                <a:sym typeface="Chalkboard" charset="0"/>
              </a:rPr>
              <a:t>Fourth level</a:t>
            </a:r>
          </a:p>
          <a:p>
            <a:pPr lvl="4"/>
            <a:r>
              <a:rPr lang="en-US" smtClean="0">
                <a:sym typeface="Chalkboard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8128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3589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8923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24638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30480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35052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39624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44196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48768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3200"/>
            <a:ext cx="104648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title style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946400"/>
            <a:ext cx="10464800" cy="57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Click to edit Master text styles</a:t>
            </a:r>
          </a:p>
          <a:p>
            <a:pPr lvl="1"/>
            <a:r>
              <a:rPr lang="en-US" smtClean="0">
                <a:sym typeface="Chalkboard" charset="0"/>
              </a:rPr>
              <a:t>Second level</a:t>
            </a:r>
          </a:p>
          <a:p>
            <a:pPr lvl="2"/>
            <a:r>
              <a:rPr lang="en-US" smtClean="0">
                <a:sym typeface="Chalkboard" charset="0"/>
              </a:rPr>
              <a:t>Third level</a:t>
            </a:r>
          </a:p>
          <a:p>
            <a:pPr lvl="3"/>
            <a:r>
              <a:rPr lang="en-US" smtClean="0">
                <a:sym typeface="Chalkboard" charset="0"/>
              </a:rPr>
              <a:t>Fourth level</a:t>
            </a:r>
          </a:p>
          <a:p>
            <a:pPr lvl="4"/>
            <a:r>
              <a:rPr lang="en-US" smtClean="0">
                <a:sym typeface="Chalkboard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8128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3589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2pPr>
      <a:lvl3pPr marL="18923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3pPr>
      <a:lvl4pPr marL="24638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4pPr>
      <a:lvl5pPr marL="3048000" indent="-406400" algn="l" rtl="0" eaLnBrk="0" fontAlgn="base" hangingPunct="0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5pPr>
      <a:lvl6pPr marL="35052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6pPr>
      <a:lvl7pPr marL="39624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7pPr>
      <a:lvl8pPr marL="44196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8pPr>
      <a:lvl9pPr marL="4876800" indent="-406400" algn="l" rtl="0" fontAlgn="base">
        <a:spcBef>
          <a:spcPts val="3600"/>
        </a:spcBef>
        <a:spcAft>
          <a:spcPct val="0"/>
        </a:spcAft>
        <a:buSzPct val="6600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Mean Value Theorem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typical problem:</a:t>
            </a:r>
          </a:p>
        </p:txBody>
      </p:sp>
      <p:pic>
        <p:nvPicPr>
          <p:cNvPr id="21507" name="Pictur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0000" y="3187700"/>
            <a:ext cx="10464800" cy="5257800"/>
          </a:xfrm>
          <a:solidFill>
            <a:schemeClr val="accent1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doesn’t this work?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44600" y="2362200"/>
            <a:ext cx="10464800" cy="3505200"/>
          </a:xfrm>
        </p:spPr>
        <p:txBody>
          <a:bodyPr/>
          <a:lstStyle/>
          <a:p>
            <a:pPr marL="892175" eaLnBrk="1" hangingPunct="1">
              <a:buFontTx/>
              <a:buBlip>
                <a:blip r:embed="rId2"/>
              </a:buBlip>
            </a:pPr>
            <a:r>
              <a:rPr lang="en-US" smtClean="0"/>
              <a:t>Can you find a value “c” on the interval [1 , 4] that satisfies the Mean Value Theorem for the function                               ? 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4419600"/>
            <a:ext cx="340360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doesn’t this work?</a:t>
            </a:r>
          </a:p>
        </p:txBody>
      </p:sp>
      <p:pic>
        <p:nvPicPr>
          <p:cNvPr id="23555" name="Pictur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0000" y="3187700"/>
            <a:ext cx="10464800" cy="5257800"/>
          </a:xfrm>
          <a:solidFill>
            <a:schemeClr val="accent1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doesn’t this work?</a:t>
            </a:r>
          </a:p>
        </p:txBody>
      </p:sp>
      <p:pic>
        <p:nvPicPr>
          <p:cNvPr id="24579" name="Pictur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0000" y="3187700"/>
            <a:ext cx="10464800" cy="5257800"/>
          </a:xfrm>
          <a:solidFill>
            <a:schemeClr val="accent1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Rolle’s Theorem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787400" y="3276600"/>
            <a:ext cx="9906000" cy="2743200"/>
          </a:xfrm>
        </p:spPr>
        <p:txBody>
          <a:bodyPr/>
          <a:lstStyle/>
          <a:p>
            <a:r>
              <a:rPr lang="en-US" smtClean="0"/>
              <a:t>If f(x) is continuous on [a , b] and differentiable on (a , b) and f(a) = f(b), then for some c on [a , b], f’(c) = 0.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Rolle’s Theorem</a:t>
            </a:r>
          </a:p>
        </p:txBody>
      </p:sp>
      <p:pic>
        <p:nvPicPr>
          <p:cNvPr id="26627" name="Content Placeholder 3" descr="http://upload.wikimedia.org/wikipedia/commons/thumb/9/99/Rolle's_theorem.svg/438px-Rolle's_theorem.svg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35200" y="2514600"/>
            <a:ext cx="8458200" cy="5638800"/>
          </a:xfrm>
          <a:solidFill>
            <a:schemeClr val="accent1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Theorems: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Intermediate Value Theorem (IVT)</a:t>
            </a:r>
          </a:p>
          <a:p>
            <a:endParaRPr lang="en-US" dirty="0"/>
          </a:p>
          <a:p>
            <a:pPr lvl="0"/>
            <a:r>
              <a:rPr lang="en-US" dirty="0"/>
              <a:t>The Extreme Value Theorem (EVT)</a:t>
            </a:r>
          </a:p>
          <a:p>
            <a:endParaRPr lang="en-US" dirty="0"/>
          </a:p>
          <a:p>
            <a:pPr lvl="0"/>
            <a:r>
              <a:rPr lang="en-US" dirty="0"/>
              <a:t>The Mean Value Theorem (MVT)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823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168400" y="1371600"/>
            <a:ext cx="10464800" cy="2540000"/>
          </a:xfrm>
        </p:spPr>
        <p:txBody>
          <a:bodyPr/>
          <a:lstStyle/>
          <a:p>
            <a:r>
              <a:rPr lang="en-US" smtClean="0"/>
              <a:t>Practice AP Problems:  Multiple Choice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Practice with the following 3 AP multiple choice problems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168400" y="1447800"/>
            <a:ext cx="10464800" cy="1371600"/>
          </a:xfrm>
        </p:spPr>
        <p:txBody>
          <a:bodyPr/>
          <a:lstStyle/>
          <a:p>
            <a:r>
              <a:rPr lang="en-US" smtClean="0"/>
              <a:t>Answers: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270000" y="3810000"/>
            <a:ext cx="10464800" cy="3733800"/>
          </a:xfrm>
        </p:spPr>
        <p:txBody>
          <a:bodyPr/>
          <a:lstStyle/>
          <a:p>
            <a:r>
              <a:rPr lang="en-US" smtClean="0"/>
              <a:t>2003 #80 – B</a:t>
            </a:r>
          </a:p>
          <a:p>
            <a:endParaRPr lang="en-US" smtClean="0"/>
          </a:p>
          <a:p>
            <a:r>
              <a:rPr lang="en-US" smtClean="0"/>
              <a:t>1998 #4 – B</a:t>
            </a:r>
          </a:p>
          <a:p>
            <a:endParaRPr lang="en-US" smtClean="0"/>
          </a:p>
          <a:p>
            <a:r>
              <a:rPr lang="en-US" smtClean="0"/>
              <a:t>1998 #91 - E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When you’re finished, enter your answer in </a:t>
            </a:r>
            <a:r>
              <a:rPr lang="en-US" dirty="0" err="1" smtClean="0"/>
              <a:t>Socrative</a:t>
            </a:r>
            <a:r>
              <a:rPr lang="en-US" dirty="0" smtClean="0"/>
              <a:t> – </a:t>
            </a:r>
            <a:r>
              <a:rPr lang="en-US" dirty="0" err="1" smtClean="0"/>
              <a:t>Rm</a:t>
            </a:r>
            <a:r>
              <a:rPr lang="en-US" dirty="0" smtClean="0"/>
              <a:t>: # 487130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2667000"/>
            <a:ext cx="12725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739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gives?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92175" eaLnBrk="1" hangingPunct="1">
              <a:buFontTx/>
              <a:buBlip>
                <a:blip r:embed="rId2"/>
              </a:buBlip>
            </a:pPr>
            <a:r>
              <a:rPr lang="en-US" smtClean="0"/>
              <a:t>After I started driving this morning, I passed a speed trap going 65 mph (the legal speed limit).  </a:t>
            </a:r>
          </a:p>
          <a:p>
            <a:pPr marL="892175" eaLnBrk="1" hangingPunct="1">
              <a:buFontTx/>
              <a:buBlip>
                <a:blip r:embed="rId2"/>
              </a:buBlip>
            </a:pPr>
            <a:r>
              <a:rPr lang="en-US" smtClean="0"/>
              <a:t>A half hour later, I passed another speed trap 40 miles down the same highway, still going 65 mph (the legal speed limit). </a:t>
            </a:r>
          </a:p>
          <a:p>
            <a:pPr marL="892175" eaLnBrk="1" hangingPunct="1">
              <a:buFontTx/>
              <a:buBlip>
                <a:blip r:embed="rId2"/>
              </a:buBlip>
            </a:pPr>
            <a:r>
              <a:rPr lang="en-US" smtClean="0"/>
              <a:t>The cop pulls me over and issues me a ticket for speeding.  What gives?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Mean Value Theorem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5200" y="1841500"/>
            <a:ext cx="11176000" cy="2451100"/>
          </a:xfrm>
        </p:spPr>
        <p:txBody>
          <a:bodyPr/>
          <a:lstStyle/>
          <a:p>
            <a:pPr marL="892175" eaLnBrk="1" hangingPunct="1">
              <a:buFontTx/>
              <a:buBlip>
                <a:blip r:embed="rId2"/>
              </a:buBlip>
            </a:pPr>
            <a:r>
              <a:rPr lang="en-US" smtClean="0"/>
              <a:t>If a function f(x) is continuous on [a , b] and differentiable on (a , b), then, for some c on [a , b]: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5029200"/>
            <a:ext cx="852488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4521200"/>
            <a:ext cx="10888663" cy="34798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Looking at the MVT graphically: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92175" eaLnBrk="1" hangingPunct="1">
              <a:buFontTx/>
              <a:buBlip>
                <a:blip r:embed="rId2"/>
              </a:buBlip>
            </a:pPr>
            <a:endParaRPr lang="en-US" smtClean="0"/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00" y="3097213"/>
            <a:ext cx="8572500" cy="612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not the “Nice” Value Theorem?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92175" eaLnBrk="1" hangingPunct="1">
              <a:buFontTx/>
              <a:buBlip>
                <a:blip r:embed="rId2"/>
              </a:buBlip>
            </a:pPr>
            <a:endParaRPr lang="en-US" smtClean="0"/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0" y="3065463"/>
            <a:ext cx="8943975" cy="641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typical problem: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482600"/>
            <a:ext cx="10464800" cy="6121400"/>
          </a:xfrm>
        </p:spPr>
        <p:txBody>
          <a:bodyPr/>
          <a:lstStyle/>
          <a:p>
            <a:pPr marL="892175" eaLnBrk="1" hangingPunct="1">
              <a:buFontTx/>
              <a:buBlip>
                <a:blip r:embed="rId2"/>
              </a:buBlip>
            </a:pPr>
            <a:r>
              <a:rPr lang="en-US" smtClean="0"/>
              <a:t>Find a number “c” on the interval [-1 , 3] that satisfies the Mean Value Theorem for the function 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00" y="4800600"/>
            <a:ext cx="1143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816350"/>
            <a:ext cx="3635375" cy="6477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typical problem:</a:t>
            </a:r>
          </a:p>
        </p:txBody>
      </p:sp>
      <p:pic>
        <p:nvPicPr>
          <p:cNvPr id="19459" name="Pictur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7400" y="2743200"/>
            <a:ext cx="11658600" cy="5702300"/>
          </a:xfrm>
          <a:solidFill>
            <a:schemeClr val="accent1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typical problem:</a:t>
            </a:r>
          </a:p>
        </p:txBody>
      </p:sp>
      <p:pic>
        <p:nvPicPr>
          <p:cNvPr id="20483" name="Picture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0000" y="3187700"/>
            <a:ext cx="10464800" cy="5257800"/>
          </a:xfrm>
          <a:solidFill>
            <a:schemeClr val="accent1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, Bullets &amp; Photo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Righ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hoto - Horizontal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Center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halkboard" charset="0"/>
            <a:ea typeface="ヒラギノ角ゴ ProN W3" charset="0"/>
            <a:cs typeface="ヒラギノ角ゴ ProN W3" charset="0"/>
            <a:sym typeface="Chalkboard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Pages>0</Pages>
  <Words>318</Words>
  <Characters>0</Characters>
  <Application>Microsoft Office PowerPoint</Application>
  <PresentationFormat>Custom</PresentationFormat>
  <Lines>0</Lines>
  <Paragraphs>40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Title &amp; Subtitle</vt:lpstr>
      <vt:lpstr>Title &amp; Bullets</vt:lpstr>
      <vt:lpstr>Photo - Horizontal</vt:lpstr>
      <vt:lpstr>Title - Center</vt:lpstr>
      <vt:lpstr>Photo - Vertical</vt:lpstr>
      <vt:lpstr>Title - Top</vt:lpstr>
      <vt:lpstr>Blank</vt:lpstr>
      <vt:lpstr>Title &amp; Bullets - Left</vt:lpstr>
      <vt:lpstr>Title &amp; Bullets - 2 Column</vt:lpstr>
      <vt:lpstr>Title, Bullets &amp; Photo</vt:lpstr>
      <vt:lpstr>Title &amp; Bullets - Right</vt:lpstr>
      <vt:lpstr>Bullets</vt:lpstr>
      <vt:lpstr>Mean Value Theorem</vt:lpstr>
      <vt:lpstr>Do Now</vt:lpstr>
      <vt:lpstr>What gives?</vt:lpstr>
      <vt:lpstr>Mean Value Theorem</vt:lpstr>
      <vt:lpstr>Looking at the MVT graphically:</vt:lpstr>
      <vt:lpstr>Why not the “Nice” Value Theorem?</vt:lpstr>
      <vt:lpstr>A typical problem:</vt:lpstr>
      <vt:lpstr>A typical problem:</vt:lpstr>
      <vt:lpstr>A typical problem:</vt:lpstr>
      <vt:lpstr>A typical problem:</vt:lpstr>
      <vt:lpstr>Why doesn’t this work?</vt:lpstr>
      <vt:lpstr>Why doesn’t this work?</vt:lpstr>
      <vt:lpstr>Why doesn’t this work?</vt:lpstr>
      <vt:lpstr>Rolle’s Theorem</vt:lpstr>
      <vt:lpstr>Rolle’s Theorem</vt:lpstr>
      <vt:lpstr>Three Theorems:</vt:lpstr>
      <vt:lpstr>Practice AP Problems:  Multiple Choice</vt:lpstr>
      <vt:lpstr>Answers: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Mean Value Theorem</dc:title>
  <dc:creator>Lippman, Nick</dc:creator>
  <cp:lastModifiedBy>mpstech</cp:lastModifiedBy>
  <cp:revision>18</cp:revision>
  <dcterms:modified xsi:type="dcterms:W3CDTF">2013-11-04T14:56:27Z</dcterms:modified>
</cp:coreProperties>
</file>